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1171C7-D91E-8F95-CF4A-05E9CD85D500}" v="82" dt="2023-02-07T12:32:33.023"/>
    <p1510:client id="{289662D3-A548-DBA9-F27B-6AE668CC7809}" v="7" dt="2023-02-16T12:08:59.191"/>
    <p1510:client id="{2FF197D5-7DFB-70DA-8826-680036CAB825}" v="18" dt="2023-02-16T12:28:33.610"/>
    <p1510:client id="{6292C57F-BB41-7560-D7AF-D221A060EA2C}" v="518" dt="2023-02-09T17:25:48.943"/>
    <p1510:client id="{8BD6C30C-3D49-D219-F551-891F6CEDC41C}" v="18" dt="2023-02-09T17:36:00.386"/>
    <p1510:client id="{B6CE0EE7-3ECD-6242-765B-6008F4BBF589}" v="50" dt="2023-02-07T12:32:44.846"/>
    <p1510:client id="{C3F0527A-8B93-E497-9A7B-A5675379D158}" v="137" dt="2023-02-02T12:39:16.052"/>
    <p1510:client id="{DB8EA3C0-69B8-40E2-B890-C80339D5F0AB}" v="577" dt="2023-02-09T16:54:44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06/03/2023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etal tradicional">
            <a:extLst>
              <a:ext uri="{FF2B5EF4-FFF2-40B4-BE49-F238E27FC236}">
                <a16:creationId xmlns:a16="http://schemas.microsoft.com/office/drawing/2014/main" id="{5EA17BA7-A306-7867-56E3-F53E3B614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8" t="9090" r="11211" b="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s-ES" sz="4800" i="1">
                <a:cs typeface="Calibri Light"/>
              </a:rPr>
              <a:t>EL LEGADO MEDIEVAL 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s-ES" sz="2000">
                <a:cs typeface="Calibri"/>
              </a:rPr>
              <a:t>2do ESO/ B</a:t>
            </a:r>
          </a:p>
          <a:p>
            <a:pPr algn="l"/>
            <a:r>
              <a:rPr lang="es-ES" sz="2000">
                <a:cs typeface="Calibri"/>
              </a:rPr>
              <a:t>TRABAJO: GEOGRAFIA HISTORIA</a:t>
            </a:r>
          </a:p>
          <a:p>
            <a:pPr algn="l"/>
            <a:r>
              <a:rPr lang="es-ES" sz="2000">
                <a:cs typeface="Calibri"/>
              </a:rPr>
              <a:t>DE BELKIS Y LUCIA.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61C85DCB-BEFA-FFB8-C562-DACCFF263C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B75C47-141F-4238-B20B-58ABEFC68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</p:spPr>
        <p:txBody>
          <a:bodyPr>
            <a:normAutofit/>
          </a:bodyPr>
          <a:lstStyle/>
          <a:p>
            <a:r>
              <a:rPr lang="es-ES" sz="3600">
                <a:cs typeface="Calibri Light"/>
              </a:rPr>
              <a:t>NUEVOS IDIOMAS</a:t>
            </a:r>
            <a:endParaRPr lang="es-ES" sz="36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D08738-8F7A-AB85-E99D-25F2E5236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3" y="4856921"/>
            <a:ext cx="9565028" cy="1249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1800">
                <a:cs typeface="Calibri"/>
              </a:rPr>
              <a:t>Por Ejemplo: el inglés, el alemán, el sueco, el danés, el islandés, el Catalán y  Andaluz. </a:t>
            </a:r>
          </a:p>
          <a:p>
            <a:endParaRPr lang="es-ES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4024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BA0EC9D8-28DC-1870-50C0-78324D60DC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7416" b="4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338A440-48B1-D3DA-5EED-D11F57DB2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s-ES" sz="5000">
                <a:cs typeface="Calibri Light"/>
              </a:rPr>
              <a:t>LAS LEYES</a:t>
            </a:r>
            <a:endParaRPr lang="es-ES" sz="50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C47F5B-3DF2-6F4F-2A06-96914CFC0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000">
                <a:ea typeface="+mn-lt"/>
                <a:cs typeface="+mn-lt"/>
              </a:rPr>
              <a:t>El texto legal más importante del derecho bizantino fue </a:t>
            </a:r>
            <a:r>
              <a:rPr lang="es-ES" sz="2000" b="1">
                <a:ea typeface="+mn-lt"/>
                <a:cs typeface="+mn-lt"/>
              </a:rPr>
              <a:t>la Eclóga</a:t>
            </a:r>
            <a:r>
              <a:rPr lang="es-ES" sz="2000">
                <a:ea typeface="+mn-lt"/>
                <a:cs typeface="+mn-lt"/>
              </a:rPr>
              <a:t> emitida por León III, el primer código legal romano-bizantino escrito en griego en lugar del latín. Poco después se estableció la Ley agraria que regulaba las normas legales fuera de las ciudades.</a:t>
            </a:r>
            <a:endParaRPr lang="es-E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3282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56F835-36A3-4C63-02CA-810E1690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022" y="631026"/>
            <a:ext cx="4607052" cy="1106424"/>
          </a:xfrm>
        </p:spPr>
        <p:txBody>
          <a:bodyPr>
            <a:normAutofit/>
          </a:bodyPr>
          <a:lstStyle/>
          <a:p>
            <a:r>
              <a:rPr lang="es-ES" sz="2900">
                <a:cs typeface="Calibri Light"/>
              </a:rPr>
              <a:t>LA RELIGION ORTODOXA</a:t>
            </a:r>
            <a:endParaRPr lang="es-ES" sz="29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Content Placeholder 18">
            <a:extLst>
              <a:ext uri="{FF2B5EF4-FFF2-40B4-BE49-F238E27FC236}">
                <a16:creationId xmlns:a16="http://schemas.microsoft.com/office/drawing/2014/main" id="{FFFF4507-32EB-AB47-1D3F-2DBF0C75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82" y="2065737"/>
            <a:ext cx="4583240" cy="368074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400">
                <a:ea typeface="Calibri"/>
                <a:cs typeface="Calibri"/>
              </a:rPr>
              <a:t>En la actualidad se practica mayoritariamente en </a:t>
            </a:r>
            <a:r>
              <a:rPr lang="es-ES" sz="2400" err="1">
                <a:ea typeface="Calibri"/>
                <a:cs typeface="Calibri"/>
              </a:rPr>
              <a:t>paÍses</a:t>
            </a:r>
            <a:r>
              <a:rPr lang="es-ES" sz="2400">
                <a:ea typeface="Calibri"/>
                <a:cs typeface="Calibri"/>
              </a:rPr>
              <a:t> como Rusia, Grecia, Bulgaria.</a:t>
            </a:r>
            <a:r>
              <a:rPr lang="es-ES" sz="2400">
                <a:ea typeface="+mn-lt"/>
                <a:cs typeface="+mn-lt"/>
              </a:rPr>
              <a:t> </a:t>
            </a:r>
          </a:p>
          <a:p>
            <a:r>
              <a:rPr lang="es-ES" sz="2400">
                <a:ea typeface="+mn-lt"/>
                <a:cs typeface="+mn-lt"/>
              </a:rPr>
              <a:t>La religión ortodoxa es una </a:t>
            </a:r>
            <a:r>
              <a:rPr lang="es-ES" sz="2400" b="1">
                <a:ea typeface="+mn-lt"/>
                <a:cs typeface="+mn-lt"/>
              </a:rPr>
              <a:t>religión cristiana, tanto o más como es el catolicismo y otras muchas</a:t>
            </a:r>
            <a:r>
              <a:rPr lang="es-ES" sz="2400">
                <a:ea typeface="+mn-lt"/>
                <a:cs typeface="+mn-lt"/>
              </a:rPr>
              <a:t>. Proviene del rito bizantino. </a:t>
            </a:r>
          </a:p>
          <a:p>
            <a:r>
              <a:rPr lang="es-ES" sz="2400">
                <a:ea typeface="+mn-lt"/>
                <a:cs typeface="+mn-lt"/>
              </a:rPr>
              <a:t>La palabra “ortodoxo” significa “creencia firme” y su esencia es la no alteración del Cristianismo en sus inicios</a:t>
            </a:r>
            <a:endParaRPr lang="es-ES" sz="2400">
              <a:ea typeface="Calibri"/>
              <a:cs typeface="Calibri"/>
            </a:endParaRPr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13717C43-64E5-DBB7-2CA5-F2F69160D6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5" r="4264" b="3"/>
          <a:stretch/>
        </p:blipFill>
        <p:spPr>
          <a:xfrm>
            <a:off x="6324599" y="10"/>
            <a:ext cx="5457817" cy="3337549"/>
          </a:xfrm>
          <a:prstGeom prst="rect">
            <a:avLst/>
          </a:prstGeom>
        </p:spPr>
      </p:pic>
      <p:pic>
        <p:nvPicPr>
          <p:cNvPr id="4" name="Imagen 4">
            <a:extLst>
              <a:ext uri="{FF2B5EF4-FFF2-40B4-BE49-F238E27FC236}">
                <a16:creationId xmlns:a16="http://schemas.microsoft.com/office/drawing/2014/main" id="{85EAE2E6-37FC-742C-900B-B27BC4C35D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5" r="4264" b="3"/>
          <a:stretch/>
        </p:blipFill>
        <p:spPr>
          <a:xfrm>
            <a:off x="6324590" y="3520439"/>
            <a:ext cx="5457817" cy="333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07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29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39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49F99F9-4C52-D0F9-C369-2EA24875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60" y="804328"/>
            <a:ext cx="6091312" cy="1205821"/>
          </a:xfrm>
        </p:spPr>
        <p:txBody>
          <a:bodyPr>
            <a:normAutofit/>
          </a:bodyPr>
          <a:lstStyle/>
          <a:p>
            <a:r>
              <a:rPr lang="es-ES" sz="4000">
                <a:solidFill>
                  <a:srgbClr val="FEFFFF"/>
                </a:solidFill>
                <a:cs typeface="Calibri Light"/>
              </a:rPr>
              <a:t>El ALFABETO CIRILICO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0A21FF-0D93-8A10-4126-59B181696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189" y="2494450"/>
            <a:ext cx="5773883" cy="35631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400">
                <a:cs typeface="Calibri"/>
              </a:rPr>
              <a:t>Es una adaptación del alfabeto griego y se usa hoy en día en algunos países de Europa.</a:t>
            </a:r>
            <a:r>
              <a:rPr lang="es-ES" sz="2400">
                <a:ea typeface="+mn-lt"/>
                <a:cs typeface="+mn-lt"/>
              </a:rPr>
              <a:t> El cirílico es un alfabeto muy difundido en Europa del Este. </a:t>
            </a:r>
            <a:r>
              <a:rPr lang="es-ES" sz="2400" b="1">
                <a:ea typeface="+mn-lt"/>
                <a:cs typeface="+mn-lt"/>
              </a:rPr>
              <a:t>Fue derivado del griego —a través del glagolítico, una fase intermedia— en el siglo IX y utilizado para traducir los textos cristianos a las lenguas eslavas</a:t>
            </a:r>
            <a:r>
              <a:rPr lang="es-ES" sz="2400">
                <a:ea typeface="+mn-lt"/>
                <a:cs typeface="+mn-lt"/>
              </a:rPr>
              <a:t>. Como todos los alfabetos de su familia, se escribe de izquierda a derecha.</a:t>
            </a:r>
            <a:endParaRPr lang="es-ES" sz="2400">
              <a:cs typeface="Calibri"/>
            </a:endParaRPr>
          </a:p>
        </p:txBody>
      </p:sp>
      <p:pic>
        <p:nvPicPr>
          <p:cNvPr id="5" name="Imagen 5" descr="Texto&#10;&#10;Descripción generada automáticamente">
            <a:extLst>
              <a:ext uri="{FF2B5EF4-FFF2-40B4-BE49-F238E27FC236}">
                <a16:creationId xmlns:a16="http://schemas.microsoft.com/office/drawing/2014/main" id="{7870DED3-D371-5F10-B1B1-39EF0C5DA3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1" r="4" b="19167"/>
          <a:stretch/>
        </p:blipFill>
        <p:spPr>
          <a:xfrm>
            <a:off x="8024706" y="939276"/>
            <a:ext cx="3343407" cy="2095784"/>
          </a:xfrm>
          <a:prstGeom prst="rect">
            <a:avLst/>
          </a:prstGeom>
        </p:spPr>
      </p:pic>
      <p:pic>
        <p:nvPicPr>
          <p:cNvPr id="4" name="Imagen 4" descr="Texto&#10;&#10;Descripción generada automáticamente">
            <a:extLst>
              <a:ext uri="{FF2B5EF4-FFF2-40B4-BE49-F238E27FC236}">
                <a16:creationId xmlns:a16="http://schemas.microsoft.com/office/drawing/2014/main" id="{93DB47CC-F0A1-E792-7997-95B939EC0D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285"/>
          <a:stretch/>
        </p:blipFill>
        <p:spPr>
          <a:xfrm>
            <a:off x="8024706" y="3731395"/>
            <a:ext cx="3340358" cy="231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62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Torre en medio de la ciudad&#10;&#10;Descripción generada automáticamente">
            <a:extLst>
              <a:ext uri="{FF2B5EF4-FFF2-40B4-BE49-F238E27FC236}">
                <a16:creationId xmlns:a16="http://schemas.microsoft.com/office/drawing/2014/main" id="{0C080EA9-2132-19AC-49E8-7E7F1A9226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564" b="143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05FEE62-79AE-801C-1875-48B78C3F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s-ES" sz="3600">
                <a:cs typeface="Calibri Light"/>
              </a:rPr>
              <a:t>EL ISLAM </a:t>
            </a:r>
            <a:endParaRPr lang="es-ES" sz="360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17164F-C1DC-F82A-96B4-972D3F340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en-US" sz="1800">
              <a:cs typeface="Calibri"/>
            </a:endParaRPr>
          </a:p>
          <a:p>
            <a:r>
              <a:rPr lang="en-US" sz="2400">
                <a:ea typeface="+mn-lt"/>
                <a:cs typeface="+mn-lt"/>
              </a:rPr>
              <a:t>l Islam </a:t>
            </a:r>
            <a:r>
              <a:rPr lang="en-US" sz="2400" b="1">
                <a:ea typeface="+mn-lt"/>
                <a:cs typeface="+mn-lt"/>
              </a:rPr>
              <a:t>es la </a:t>
            </a:r>
            <a:r>
              <a:rPr lang="en-US" sz="2400" b="1" err="1">
                <a:ea typeface="+mn-lt"/>
                <a:cs typeface="+mn-lt"/>
              </a:rPr>
              <a:t>más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nueva</a:t>
            </a:r>
            <a:r>
              <a:rPr lang="en-US" sz="2400" b="1">
                <a:ea typeface="+mn-lt"/>
                <a:cs typeface="+mn-lt"/>
              </a:rPr>
              <a:t> de las </a:t>
            </a:r>
            <a:r>
              <a:rPr lang="en-US" sz="2400" b="1" err="1">
                <a:ea typeface="+mn-lt"/>
                <a:cs typeface="+mn-lt"/>
              </a:rPr>
              <a:t>religiones</a:t>
            </a:r>
            <a:r>
              <a:rPr lang="en-US" sz="2400" b="1">
                <a:ea typeface="+mn-lt"/>
                <a:cs typeface="+mn-lt"/>
              </a:rPr>
              <a:t>.</a:t>
            </a:r>
            <a:r>
              <a:rPr lang="en-US" sz="2400">
                <a:ea typeface="+mn-lt"/>
                <a:cs typeface="+mn-lt"/>
              </a:rPr>
              <a:t> </a:t>
            </a:r>
            <a:r>
              <a:rPr lang="en-US" sz="2400" b="1">
                <a:ea typeface="+mn-lt"/>
                <a:cs typeface="+mn-lt"/>
              </a:rPr>
              <a:t>Sigue </a:t>
            </a:r>
            <a:r>
              <a:rPr lang="en-US" sz="2400" b="1" err="1">
                <a:ea typeface="+mn-lt"/>
                <a:cs typeface="+mn-lt"/>
              </a:rPr>
              <a:t>los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principios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revelados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por</a:t>
            </a:r>
            <a:r>
              <a:rPr lang="en-US" sz="2400" b="1">
                <a:ea typeface="+mn-lt"/>
                <a:cs typeface="+mn-lt"/>
              </a:rPr>
              <a:t> Alá al </a:t>
            </a:r>
            <a:r>
              <a:rPr lang="en-US" sz="2400" b="1" err="1">
                <a:ea typeface="+mn-lt"/>
                <a:cs typeface="+mn-lt"/>
              </a:rPr>
              <a:t>profeta</a:t>
            </a:r>
            <a:r>
              <a:rPr lang="en-US" sz="2400" b="1">
                <a:ea typeface="+mn-lt"/>
                <a:cs typeface="+mn-lt"/>
              </a:rPr>
              <a:t> Mahoma</a:t>
            </a:r>
            <a:r>
              <a:rPr lang="en-US" sz="240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quien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nació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el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año</a:t>
            </a:r>
            <a:r>
              <a:rPr lang="en-US" sz="2400">
                <a:ea typeface="+mn-lt"/>
                <a:cs typeface="+mn-lt"/>
              </a:rPr>
              <a:t> 570 de </a:t>
            </a:r>
            <a:r>
              <a:rPr lang="en-US" sz="2400" err="1">
                <a:ea typeface="+mn-lt"/>
                <a:cs typeface="+mn-lt"/>
              </a:rPr>
              <a:t>nuestra</a:t>
            </a:r>
            <a:r>
              <a:rPr lang="en-US" sz="2400">
                <a:ea typeface="+mn-lt"/>
                <a:cs typeface="+mn-lt"/>
              </a:rPr>
              <a:t> era. El Islam </a:t>
            </a:r>
            <a:r>
              <a:rPr lang="en-US" sz="2400" err="1">
                <a:ea typeface="+mn-lt"/>
                <a:cs typeface="+mn-lt"/>
              </a:rPr>
              <a:t>tiene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varios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libros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sagrados</a:t>
            </a:r>
            <a:r>
              <a:rPr lang="en-US" sz="2400">
                <a:ea typeface="+mn-lt"/>
                <a:cs typeface="+mn-lt"/>
              </a:rPr>
              <a:t>. El </a:t>
            </a:r>
            <a:r>
              <a:rPr lang="en-US" sz="2400" err="1">
                <a:ea typeface="+mn-lt"/>
                <a:cs typeface="+mn-lt"/>
              </a:rPr>
              <a:t>más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importante</a:t>
            </a:r>
            <a:r>
              <a:rPr lang="en-US" sz="2400">
                <a:ea typeface="+mn-lt"/>
                <a:cs typeface="+mn-lt"/>
              </a:rPr>
              <a:t> es </a:t>
            </a:r>
            <a:r>
              <a:rPr lang="en-US" sz="2400" err="1">
                <a:ea typeface="+mn-lt"/>
                <a:cs typeface="+mn-lt"/>
              </a:rPr>
              <a:t>el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Corán</a:t>
            </a:r>
            <a:r>
              <a:rPr lang="en-US" sz="240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cuyo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mensaje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fue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escrito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su</a:t>
            </a:r>
            <a:r>
              <a:rPr lang="en-US" sz="2400">
                <a:ea typeface="+mn-lt"/>
                <a:cs typeface="+mn-lt"/>
              </a:rPr>
              <a:t> mayor </a:t>
            </a:r>
            <a:r>
              <a:rPr lang="en-US" sz="2400" err="1">
                <a:ea typeface="+mn-lt"/>
                <a:cs typeface="+mn-lt"/>
              </a:rPr>
              <a:t>parte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por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el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profeta</a:t>
            </a:r>
            <a:r>
              <a:rPr lang="en-US" sz="2400">
                <a:ea typeface="+mn-lt"/>
                <a:cs typeface="+mn-lt"/>
              </a:rPr>
              <a:t> Mahoma.</a:t>
            </a: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4680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Texto, Carta&#10;&#10;Descripción generada automáticamente">
            <a:extLst>
              <a:ext uri="{FF2B5EF4-FFF2-40B4-BE49-F238E27FC236}">
                <a16:creationId xmlns:a16="http://schemas.microsoft.com/office/drawing/2014/main" id="{F345EF56-2DE1-D108-643E-D0CCDA2F0B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51"/>
          <a:stretch/>
        </p:blipFill>
        <p:spPr>
          <a:xfrm>
            <a:off x="603671" y="-1"/>
            <a:ext cx="11588329" cy="6857999"/>
          </a:xfrm>
          <a:prstGeom prst="rect">
            <a:avLst/>
          </a:prstGeom>
        </p:spPr>
      </p:pic>
      <p:sp>
        <p:nvSpPr>
          <p:cNvPr id="43" name="Rectangle 17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B757BE-25A1-D1FD-03DF-EF0DCEE9E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3874686" cy="2147520"/>
          </a:xfrm>
        </p:spPr>
        <p:txBody>
          <a:bodyPr>
            <a:normAutofit fontScale="90000"/>
          </a:bodyPr>
          <a:lstStyle/>
          <a:p>
            <a:r>
              <a:rPr lang="es-ES">
                <a:solidFill>
                  <a:schemeClr val="bg1"/>
                </a:solidFill>
                <a:cs typeface="Calibri Light"/>
              </a:rPr>
              <a:t>LA NUMERACION ARABIGA Y EL CERO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A39264-43E1-E34E-94B4-6260F8876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379979"/>
            <a:ext cx="3874685" cy="31863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1800">
                <a:solidFill>
                  <a:schemeClr val="bg1"/>
                </a:solidFill>
                <a:cs typeface="Calibri"/>
              </a:rPr>
              <a:t>Actualmente se utilizan en todo el mundo.</a:t>
            </a:r>
          </a:p>
          <a:p>
            <a:r>
              <a:rPr lang="es-ES" sz="1800">
                <a:solidFill>
                  <a:schemeClr val="bg1"/>
                </a:solidFill>
                <a:ea typeface="+mn-lt"/>
                <a:cs typeface="+mn-lt"/>
              </a:rPr>
              <a:t>Los números en dígitos del 0 al 9 en árabe son: </a:t>
            </a:r>
            <a:r>
              <a:rPr lang="es-ES" sz="1800" b="1">
                <a:solidFill>
                  <a:schemeClr val="bg1"/>
                </a:solidFill>
                <a:ea typeface="+mn-lt"/>
                <a:cs typeface="+mn-lt"/>
              </a:rPr>
              <a:t>٠</a:t>
            </a:r>
            <a:r>
              <a:rPr lang="es-ES" sz="1800">
                <a:solidFill>
                  <a:schemeClr val="bg1"/>
                </a:solidFill>
                <a:ea typeface="+mn-lt"/>
                <a:cs typeface="+mn-lt"/>
              </a:rPr>
              <a:t>, ١, ٢, ٣, ٤, ٥, ٦, ٧, ٨ y ٩. La escritura para representar los números que van después del 10 es la misma, es decir si quieres escribir 52 por ejemplo es cinco y dos= ٤١</a:t>
            </a:r>
            <a:endParaRPr lang="es-ES" sz="18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733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CB543F-5C56-8631-3933-B9223C1D3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s-ES" sz="4100">
                <a:cs typeface="Calibri Light"/>
              </a:rPr>
              <a:t>INNOVACIONES Y AVANCES CIENTIFICOS</a:t>
            </a:r>
            <a:endParaRPr lang="es-ES" sz="410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1B8C50-51AC-BD94-0B97-587CC4E00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000">
                <a:cs typeface="Calibri"/>
              </a:rPr>
              <a:t>Por ejemplo, la disfunción de la brújula, el papel, la pólvora y sistema de riego, el desarrollo de la trigonometría y el álgebra, las cafeterías, gafas, los arbotantes y el reloj mecánico</a:t>
            </a:r>
          </a:p>
          <a:p>
            <a:endParaRPr lang="es-ES" sz="2000">
              <a:cs typeface="Calibri"/>
            </a:endParaRPr>
          </a:p>
          <a:p>
            <a:endParaRPr lang="es-ES" sz="1800">
              <a:cs typeface="Calibri"/>
            </a:endParaRPr>
          </a:p>
        </p:txBody>
      </p:sp>
      <p:pic>
        <p:nvPicPr>
          <p:cNvPr id="13" name="Picture 4" descr="Brújula sobre un fondo azul">
            <a:extLst>
              <a:ext uri="{FF2B5EF4-FFF2-40B4-BE49-F238E27FC236}">
                <a16:creationId xmlns:a16="http://schemas.microsoft.com/office/drawing/2014/main" id="{B5346769-61AC-896A-AFDE-F298C7BE32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04" r="2607" b="-1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0298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8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EL LEGADO MEDIEVAL </vt:lpstr>
      <vt:lpstr>NUEVOS IDIOMAS</vt:lpstr>
      <vt:lpstr>LAS LEYES</vt:lpstr>
      <vt:lpstr>LA RELIGION ORTODOXA</vt:lpstr>
      <vt:lpstr>El ALFABETO CIRILICO </vt:lpstr>
      <vt:lpstr>EL ISLAM </vt:lpstr>
      <vt:lpstr>LA NUMERACION ARABIGA Y EL CERO</vt:lpstr>
      <vt:lpstr>INNOVACIONES Y AVANCES CIENTIFICOS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revision>2</cp:revision>
  <dcterms:created xsi:type="dcterms:W3CDTF">2023-02-02T12:05:08Z</dcterms:created>
  <dcterms:modified xsi:type="dcterms:W3CDTF">2023-03-06T21:58:46Z</dcterms:modified>
</cp:coreProperties>
</file>